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7"/>
  </p:notesMasterIdLst>
  <p:sldIdLst>
    <p:sldId id="256" r:id="rId5"/>
    <p:sldId id="259" r:id="rId6"/>
    <p:sldId id="260" r:id="rId7"/>
    <p:sldId id="263" r:id="rId8"/>
    <p:sldId id="264" r:id="rId9"/>
    <p:sldId id="270" r:id="rId10"/>
    <p:sldId id="262" r:id="rId11"/>
    <p:sldId id="261" r:id="rId12"/>
    <p:sldId id="265" r:id="rId13"/>
    <p:sldId id="266" r:id="rId14"/>
    <p:sldId id="267" r:id="rId15"/>
    <p:sldId id="258" r:id="rId1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A0EE1-B477-444C-8E0B-02A9AE54AE64}" v="187" dt="2022-08-02T14:13:11.782"/>
    <p1510:client id="{BC96597C-F767-45DF-0830-1C8F0F3C7325}" v="487" dt="2022-08-01T16:35:22.267"/>
    <p1510:client id="{D0565DEE-A9C5-CAD0-6879-CD2DD103FA01}" v="4" dt="2022-08-01T23:20:07.711"/>
    <p1510:client id="{E5A344CA-9474-BBA1-CF67-8A6EB4DA82A3}" v="430" dt="2022-08-01T02:58:00.640"/>
    <p1510:client id="{EFF90273-DDA9-ADCB-CBF4-700E33C3F056}" v="92" dt="2022-08-01T20:04:03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14491-33A4-4C50-9083-45BA30470829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9C490-F14D-4467-AF1F-EBD197CE5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9C490-F14D-4467-AF1F-EBD197CE54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89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02/08/2022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8504421" cy="2387600"/>
          </a:xfrm>
        </p:spPr>
        <p:txBody>
          <a:bodyPr/>
          <a:lstStyle/>
          <a:p>
            <a:r>
              <a:rPr lang="es-ES_tradnl">
                <a:latin typeface="Amasis MT Pro Black"/>
                <a:cs typeface="Aharoni"/>
              </a:rPr>
              <a:t>Patrón de Diseño: Factory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_tradnl">
                <a:latin typeface="Amasis MT Pro Black"/>
              </a:rPr>
              <a:t>Romario Gualdrón Hurtado, 2190052</a:t>
            </a:r>
            <a:endParaRPr lang="es-ES_tradnl">
              <a:latin typeface="Amasis MT Pro Black"/>
              <a:cs typeface="Calibri"/>
            </a:endParaRPr>
          </a:p>
          <a:p>
            <a:r>
              <a:rPr lang="es-ES_tradnl">
                <a:latin typeface="Amasis MT Pro Black"/>
              </a:rPr>
              <a:t>Daniel Alejandro León Ortiz, 2190064</a:t>
            </a:r>
          </a:p>
        </p:txBody>
      </p:sp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45EB-4957-DCD8-B4E2-B4D21895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masis MT Pro Black"/>
              </a:rPr>
              <a:t>Pasos para </a:t>
            </a:r>
            <a:r>
              <a:rPr lang="en-US" err="1">
                <a:latin typeface="Amasis MT Pro Black"/>
              </a:rPr>
              <a:t>implementación</a:t>
            </a:r>
            <a:endParaRPr lang="en-US">
              <a:latin typeface="Amasis MT Pro Black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2D5D12-9478-61EA-55E3-71AD7ED6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8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 algn="just">
              <a:buAutoNum type="arabicPeriod"/>
            </a:pPr>
            <a:r>
              <a:rPr lang="en-US" err="1">
                <a:ea typeface="+mn-lt"/>
                <a:cs typeface="+mn-lt"/>
              </a:rPr>
              <a:t>Misma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interfaz</a:t>
            </a:r>
            <a:r>
              <a:rPr lang="en-US">
                <a:ea typeface="+mn-lt"/>
                <a:cs typeface="+mn-lt"/>
              </a:rPr>
              <a:t> entre </a:t>
            </a:r>
            <a:r>
              <a:rPr lang="en-US" err="1">
                <a:ea typeface="+mn-lt"/>
                <a:cs typeface="+mn-lt"/>
              </a:rPr>
              <a:t>productos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514350" indent="-514350" algn="just">
              <a:buAutoNum type="arabicPeriod"/>
            </a:pPr>
            <a:r>
              <a:rPr lang="en-US" err="1">
                <a:ea typeface="+mn-lt"/>
                <a:cs typeface="+mn-lt"/>
              </a:rPr>
              <a:t>Patrón</a:t>
            </a:r>
            <a:r>
              <a:rPr lang="en-US">
                <a:ea typeface="+mn-lt"/>
                <a:cs typeface="+mn-lt"/>
              </a:rPr>
              <a:t> Factory Method </a:t>
            </a:r>
            <a:r>
              <a:rPr lang="en-US" err="1">
                <a:ea typeface="+mn-lt"/>
                <a:cs typeface="+mn-lt"/>
              </a:rPr>
              <a:t>vacío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dentro</a:t>
            </a:r>
            <a:r>
              <a:rPr lang="en-US">
                <a:ea typeface="+mn-lt"/>
                <a:cs typeface="+mn-lt"/>
              </a:rPr>
              <a:t> de la </a:t>
            </a:r>
            <a:r>
              <a:rPr lang="en-US" err="1">
                <a:ea typeface="+mn-lt"/>
                <a:cs typeface="+mn-lt"/>
              </a:rPr>
              <a:t>clase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creadora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514350" indent="-514350" algn="just">
              <a:buAutoNum type="arabicPeriod"/>
            </a:pPr>
            <a:r>
              <a:rPr lang="es-ES">
                <a:ea typeface="+mn-lt"/>
                <a:cs typeface="+mn-lt"/>
              </a:rPr>
              <a:t>Sustituir las referencias a constructores de producto por invocaciones al Factory </a:t>
            </a:r>
            <a:r>
              <a:rPr lang="es-ES" err="1">
                <a:ea typeface="+mn-lt"/>
                <a:cs typeface="+mn-lt"/>
              </a:rPr>
              <a:t>Method</a:t>
            </a:r>
            <a:r>
              <a:rPr lang="es-ES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514350" indent="-514350" algn="just">
              <a:buAutoNum type="arabicPeriod"/>
            </a:pPr>
            <a:r>
              <a:rPr lang="en-US" err="1">
                <a:ea typeface="+mn-lt"/>
                <a:cs typeface="+mn-lt"/>
              </a:rPr>
              <a:t>Subclases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creadoras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cada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tipo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producto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enumerado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Factory Method.</a:t>
            </a:r>
          </a:p>
          <a:p>
            <a:pPr marL="514350" indent="-514350" algn="just">
              <a:buAutoNum type="arabicPeriod"/>
            </a:pPr>
            <a:r>
              <a:rPr lang="es-ES">
                <a:ea typeface="+mn-lt"/>
                <a:cs typeface="+mn-lt"/>
              </a:rPr>
              <a:t>Reutilizar el parámetro de control de la clase base en las subclases, en caso de ser necesario.</a:t>
            </a:r>
          </a:p>
          <a:p>
            <a:pPr marL="514350" indent="-514350" algn="just">
              <a:buAutoNum type="arabicPeriod"/>
            </a:pPr>
            <a:r>
              <a:rPr lang="es-ES">
                <a:ea typeface="+mn-lt"/>
                <a:cs typeface="+mn-lt"/>
              </a:rPr>
              <a:t>Decidir si hacer abstracto o default el Factory </a:t>
            </a:r>
            <a:r>
              <a:rPr lang="es-ES" err="1">
                <a:ea typeface="+mn-lt"/>
                <a:cs typeface="+mn-lt"/>
              </a:rPr>
              <a:t>Method</a:t>
            </a:r>
            <a:r>
              <a:rPr lang="es-ES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687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45EB-4957-DCD8-B4E2-B4D21895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Amasis MT Pro Black"/>
              </a:rPr>
              <a:t>Ventajas</a:t>
            </a:r>
            <a:r>
              <a:rPr lang="en-US">
                <a:latin typeface="Amasis MT Pro Black"/>
              </a:rPr>
              <a:t> y </a:t>
            </a:r>
            <a:r>
              <a:rPr lang="en-US" err="1">
                <a:latin typeface="Amasis MT Pro Black"/>
              </a:rPr>
              <a:t>desventajas</a:t>
            </a:r>
            <a:endParaRPr lang="en-US">
              <a:latin typeface="Amasis MT Pro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75CC6-F202-F03D-0559-E9CCA51D653A}"/>
              </a:ext>
            </a:extLst>
          </p:cNvPr>
          <p:cNvSpPr txBox="1"/>
          <p:nvPr/>
        </p:nvSpPr>
        <p:spPr>
          <a:xfrm>
            <a:off x="839931" y="1827067"/>
            <a:ext cx="393988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err="1">
                <a:latin typeface="Amasis MT Pro Black"/>
                <a:cs typeface="Calibri"/>
              </a:rPr>
              <a:t>Ventajas</a:t>
            </a:r>
            <a:endParaRPr lang="en-US">
              <a:latin typeface="Amasis MT Pro Black"/>
              <a:cs typeface="Calibri"/>
            </a:endParaRPr>
          </a:p>
          <a:p>
            <a:pPr algn="just"/>
            <a:endParaRPr lang="en-US">
              <a:latin typeface="Amasis MT Pro Black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Fomenta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>
                <a:ea typeface="+mn-lt"/>
                <a:cs typeface="+mn-lt"/>
              </a:rPr>
              <a:t> principio de </a:t>
            </a:r>
            <a:r>
              <a:rPr lang="en-US" sz="2000" err="1">
                <a:ea typeface="+mn-lt"/>
                <a:cs typeface="+mn-lt"/>
              </a:rPr>
              <a:t>responsabilidad</a:t>
            </a:r>
            <a:r>
              <a:rPr lang="en-US" sz="2000">
                <a:ea typeface="+mn-lt"/>
                <a:cs typeface="+mn-lt"/>
              </a:rPr>
              <a:t> unica (SRP) al </a:t>
            </a:r>
            <a:r>
              <a:rPr lang="en-US" sz="2000" err="1">
                <a:ea typeface="+mn-lt"/>
                <a:cs typeface="+mn-lt"/>
              </a:rPr>
              <a:t>poder</a:t>
            </a:r>
            <a:r>
              <a:rPr lang="en-US" sz="2000">
                <a:ea typeface="+mn-lt"/>
                <a:cs typeface="+mn-lt"/>
              </a:rPr>
              <a:t> mover 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código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creación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producto</a:t>
            </a:r>
            <a:r>
              <a:rPr lang="en-US" sz="2000">
                <a:ea typeface="+mn-lt"/>
                <a:cs typeface="+mn-lt"/>
              </a:rPr>
              <a:t> a un </a:t>
            </a:r>
            <a:r>
              <a:rPr lang="en-US" sz="2000" err="1">
                <a:ea typeface="+mn-lt"/>
                <a:cs typeface="+mn-lt"/>
              </a:rPr>
              <a:t>lugar</a:t>
            </a:r>
            <a:r>
              <a:rPr lang="en-US" sz="2000">
                <a:ea typeface="+mn-lt"/>
                <a:cs typeface="+mn-lt"/>
              </a:rPr>
              <a:t> del </a:t>
            </a:r>
            <a:r>
              <a:rPr lang="en-US" sz="2000" err="1">
                <a:ea typeface="+mn-lt"/>
                <a:cs typeface="+mn-lt"/>
              </a:rPr>
              <a:t>programa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algn="just"/>
            <a:endParaRPr lang="en-US" sz="20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Fomenta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>
                <a:ea typeface="+mn-lt"/>
                <a:cs typeface="+mn-lt"/>
              </a:rPr>
              <a:t> principio de </a:t>
            </a:r>
            <a:r>
              <a:rPr lang="en-US" sz="2000" err="1">
                <a:ea typeface="+mn-lt"/>
                <a:cs typeface="+mn-lt"/>
              </a:rPr>
              <a:t>abierto</a:t>
            </a:r>
            <a:r>
              <a:rPr lang="en-US" sz="2000">
                <a:ea typeface="+mn-lt"/>
                <a:cs typeface="+mn-lt"/>
              </a:rPr>
              <a:t>/</a:t>
            </a:r>
            <a:r>
              <a:rPr lang="en-US" sz="2000" err="1">
                <a:ea typeface="+mn-lt"/>
                <a:cs typeface="+mn-lt"/>
              </a:rPr>
              <a:t>cerrado</a:t>
            </a:r>
            <a:r>
              <a:rPr lang="en-US" sz="2000">
                <a:ea typeface="+mn-lt"/>
                <a:cs typeface="+mn-lt"/>
              </a:rPr>
              <a:t> (OCP) al </a:t>
            </a:r>
            <a:r>
              <a:rPr lang="en-US" sz="2000" err="1">
                <a:ea typeface="+mn-lt"/>
                <a:cs typeface="+mn-lt"/>
              </a:rPr>
              <a:t>poder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ingresar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diferentes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tipos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productos</a:t>
            </a:r>
            <a:r>
              <a:rPr lang="en-US" sz="2000">
                <a:ea typeface="+mn-lt"/>
                <a:cs typeface="+mn-lt"/>
              </a:rPr>
              <a:t> sin que 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codigo</a:t>
            </a:r>
            <a:r>
              <a:rPr lang="en-US" sz="2000">
                <a:ea typeface="+mn-lt"/>
                <a:cs typeface="+mn-lt"/>
              </a:rPr>
              <a:t> actual se </a:t>
            </a:r>
            <a:r>
              <a:rPr lang="en-US" sz="2000" err="1">
                <a:ea typeface="+mn-lt"/>
                <a:cs typeface="+mn-lt"/>
              </a:rPr>
              <a:t>descomponga</a:t>
            </a:r>
            <a:r>
              <a:rPr lang="en-US" sz="2000">
                <a:ea typeface="+mn-lt"/>
                <a:cs typeface="+mn-lt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A83EE-2825-C921-9FC7-E66EC72C0FEE}"/>
              </a:ext>
            </a:extLst>
          </p:cNvPr>
          <p:cNvSpPr txBox="1"/>
          <p:nvPr/>
        </p:nvSpPr>
        <p:spPr>
          <a:xfrm>
            <a:off x="6095999" y="1827066"/>
            <a:ext cx="503959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latin typeface="Amasis MT Pro Black"/>
                <a:cs typeface="Calibri"/>
              </a:rPr>
              <a:t>Desventajas</a:t>
            </a:r>
            <a:endParaRPr lang="en-US">
              <a:latin typeface="Amasis MT Pro Black"/>
              <a:cs typeface="Calibri"/>
            </a:endParaRPr>
          </a:p>
          <a:p>
            <a:endParaRPr lang="en-US">
              <a:latin typeface="Amasis MT Pro Black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Es </a:t>
            </a:r>
            <a:r>
              <a:rPr lang="en-US" sz="2000" err="1">
                <a:ea typeface="+mn-lt"/>
                <a:cs typeface="+mn-lt"/>
              </a:rPr>
              <a:t>posible</a:t>
            </a:r>
            <a:r>
              <a:rPr lang="en-US" sz="2000">
                <a:ea typeface="+mn-lt"/>
                <a:cs typeface="+mn-lt"/>
              </a:rPr>
              <a:t> que 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código</a:t>
            </a:r>
            <a:r>
              <a:rPr lang="en-US" sz="2000">
                <a:ea typeface="+mn-lt"/>
                <a:cs typeface="+mn-lt"/>
              </a:rPr>
              <a:t> se </a:t>
            </a:r>
            <a:r>
              <a:rPr lang="en-US" sz="2000" err="1">
                <a:ea typeface="+mn-lt"/>
                <a:cs typeface="+mn-lt"/>
              </a:rPr>
              <a:t>complique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debido</a:t>
            </a:r>
            <a:r>
              <a:rPr lang="en-US" sz="2000">
                <a:ea typeface="+mn-lt"/>
                <a:cs typeface="+mn-lt"/>
              </a:rPr>
              <a:t> a la </a:t>
            </a:r>
            <a:r>
              <a:rPr lang="en-US" sz="2000" err="1">
                <a:ea typeface="+mn-lt"/>
                <a:cs typeface="+mn-lt"/>
              </a:rPr>
              <a:t>inclusión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múltiples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subclases</a:t>
            </a:r>
            <a:r>
              <a:rPr lang="en-US" sz="2000">
                <a:ea typeface="+mn-lt"/>
                <a:cs typeface="+mn-lt"/>
              </a:rPr>
              <a:t> para </a:t>
            </a:r>
            <a:r>
              <a:rPr lang="en-US" sz="2000" err="1">
                <a:ea typeface="+mn-lt"/>
                <a:cs typeface="+mn-lt"/>
              </a:rPr>
              <a:t>implementar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patrón</a:t>
            </a:r>
            <a:r>
              <a:rPr lang="en-US" sz="2000">
                <a:ea typeface="+mn-lt"/>
                <a:cs typeface="+mn-l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F145-B24B-4793-0B03-BDD2E8C126DA}"/>
              </a:ext>
            </a:extLst>
          </p:cNvPr>
          <p:cNvSpPr txBox="1"/>
          <p:nvPr/>
        </p:nvSpPr>
        <p:spPr>
          <a:xfrm>
            <a:off x="6095999" y="4146594"/>
            <a:ext cx="5296543" cy="1477328"/>
          </a:xfrm>
          <a:prstGeom prst="rect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s-ES" sz="1800" b="1" kern="12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Calibri" panose="020F0502020204030204" pitchFamily="34" charset="0"/>
              </a:rPr>
              <a:t>Muchos diseños empiezan utilizando el Factory </a:t>
            </a:r>
            <a:r>
              <a:rPr lang="es-ES" sz="1800" b="1" kern="120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Calibri" panose="020F0502020204030204" pitchFamily="34" charset="0"/>
              </a:rPr>
              <a:t>Method</a:t>
            </a:r>
            <a:r>
              <a:rPr lang="es-ES" sz="1800" b="1" kern="12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Calibri" panose="020F0502020204030204" pitchFamily="34" charset="0"/>
              </a:rPr>
              <a:t> (menos complicado y más personalizable mediante las subclases) y evolucionan hacia </a:t>
            </a:r>
            <a:r>
              <a:rPr lang="es-ES" sz="1800" b="1" kern="120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Calibri" panose="020F0502020204030204" pitchFamily="34" charset="0"/>
              </a:rPr>
              <a:t>Abstract</a:t>
            </a:r>
            <a:r>
              <a:rPr lang="es-ES" sz="1800" b="1" kern="12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Calibri" panose="020F0502020204030204" pitchFamily="34" charset="0"/>
              </a:rPr>
              <a:t> Factory, </a:t>
            </a:r>
            <a:r>
              <a:rPr lang="es-ES" sz="1800" b="1" kern="120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Calibri" panose="020F0502020204030204" pitchFamily="34" charset="0"/>
              </a:rPr>
              <a:t>Prototype</a:t>
            </a:r>
            <a:r>
              <a:rPr lang="es-ES" sz="1800" b="1" kern="12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Calibri" panose="020F0502020204030204" pitchFamily="34" charset="0"/>
              </a:rPr>
              <a:t>, o </a:t>
            </a:r>
            <a:r>
              <a:rPr lang="es-ES" sz="1800" b="1" kern="120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Calibri" panose="020F0502020204030204" pitchFamily="34" charset="0"/>
              </a:rPr>
              <a:t>Builder</a:t>
            </a:r>
            <a:r>
              <a:rPr lang="es-ES" sz="1800" b="1" kern="12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Calibri" panose="020F0502020204030204" pitchFamily="34" charset="0"/>
              </a:rPr>
              <a:t> (más flexibles, pero más complicados).</a:t>
            </a:r>
            <a:endParaRPr lang="en-US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251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CC5A91-EACA-E840-8217-9D0BBE92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67E5-5BDA-78E9-EF59-172C790B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>
                <a:latin typeface="Amasis MT Pro Black"/>
                <a:cs typeface="Calibri Light"/>
              </a:rPr>
              <a:t>Patrones</a:t>
            </a:r>
            <a:r>
              <a:rPr lang="en-US" b="1">
                <a:latin typeface="Amasis MT Pro Black"/>
                <a:cs typeface="Calibri Light"/>
              </a:rPr>
              <a:t> </a:t>
            </a:r>
            <a:r>
              <a:rPr lang="en-US" b="1" err="1">
                <a:latin typeface="Amasis MT Pro Black"/>
                <a:cs typeface="Calibri Light"/>
              </a:rPr>
              <a:t>creacionales</a:t>
            </a:r>
            <a:endParaRPr lang="en-US" b="1">
              <a:latin typeface="Amasis MT Pro Black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A75F6-6747-9253-4FD6-6B4B049A3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9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err="1">
                <a:latin typeface="Amasis MT Pro Black"/>
                <a:ea typeface="+mn-lt"/>
                <a:cs typeface="+mn-lt"/>
              </a:rPr>
              <a:t>Estos</a:t>
            </a:r>
            <a:r>
              <a:rPr lang="en-US">
                <a:latin typeface="Amasis MT Pro Black"/>
                <a:ea typeface="+mn-lt"/>
                <a:cs typeface="+mn-lt"/>
              </a:rPr>
              <a:t> </a:t>
            </a:r>
            <a:r>
              <a:rPr lang="en-US" err="1">
                <a:latin typeface="Amasis MT Pro Black"/>
                <a:ea typeface="+mn-lt"/>
                <a:cs typeface="+mn-lt"/>
              </a:rPr>
              <a:t>patrones</a:t>
            </a:r>
            <a:r>
              <a:rPr lang="en-US">
                <a:latin typeface="Amasis MT Pro Black"/>
                <a:ea typeface="+mn-lt"/>
                <a:cs typeface="+mn-lt"/>
              </a:rPr>
              <a:t> </a:t>
            </a:r>
            <a:r>
              <a:rPr lang="en-US" err="1">
                <a:latin typeface="Amasis MT Pro Black"/>
                <a:ea typeface="+mn-lt"/>
                <a:cs typeface="+mn-lt"/>
              </a:rPr>
              <a:t>proporcionan</a:t>
            </a:r>
            <a:r>
              <a:rPr lang="en-US">
                <a:latin typeface="Amasis MT Pro Black"/>
                <a:ea typeface="+mn-lt"/>
                <a:cs typeface="+mn-lt"/>
              </a:rPr>
              <a:t> </a:t>
            </a:r>
            <a:r>
              <a:rPr lang="en-US" err="1">
                <a:latin typeface="Amasis MT Pro Black"/>
                <a:ea typeface="+mn-lt"/>
                <a:cs typeface="+mn-lt"/>
              </a:rPr>
              <a:t>mecanismos</a:t>
            </a:r>
            <a:r>
              <a:rPr lang="en-US">
                <a:latin typeface="Amasis MT Pro Black"/>
                <a:ea typeface="+mn-lt"/>
                <a:cs typeface="+mn-lt"/>
              </a:rPr>
              <a:t> de </a:t>
            </a:r>
            <a:r>
              <a:rPr lang="en-US" err="1">
                <a:latin typeface="Amasis MT Pro Black"/>
                <a:ea typeface="+mn-lt"/>
                <a:cs typeface="+mn-lt"/>
              </a:rPr>
              <a:t>creación</a:t>
            </a:r>
            <a:r>
              <a:rPr lang="en-US">
                <a:latin typeface="Amasis MT Pro Black"/>
                <a:ea typeface="+mn-lt"/>
                <a:cs typeface="+mn-lt"/>
              </a:rPr>
              <a:t> de </a:t>
            </a:r>
            <a:r>
              <a:rPr lang="en-US" err="1">
                <a:latin typeface="Amasis MT Pro Black"/>
                <a:ea typeface="+mn-lt"/>
                <a:cs typeface="+mn-lt"/>
              </a:rPr>
              <a:t>objetos</a:t>
            </a:r>
            <a:r>
              <a:rPr lang="en-US">
                <a:latin typeface="Amasis MT Pro Black"/>
                <a:ea typeface="+mn-lt"/>
                <a:cs typeface="+mn-lt"/>
              </a:rPr>
              <a:t> que </a:t>
            </a:r>
            <a:r>
              <a:rPr lang="en-US" err="1">
                <a:latin typeface="Amasis MT Pro Black"/>
                <a:ea typeface="+mn-lt"/>
                <a:cs typeface="+mn-lt"/>
              </a:rPr>
              <a:t>incrementan</a:t>
            </a:r>
            <a:r>
              <a:rPr lang="en-US">
                <a:latin typeface="Amasis MT Pro Black"/>
                <a:ea typeface="+mn-lt"/>
                <a:cs typeface="+mn-lt"/>
              </a:rPr>
              <a:t> la </a:t>
            </a:r>
            <a:r>
              <a:rPr lang="en-US" err="1">
                <a:latin typeface="Amasis MT Pro Black"/>
                <a:ea typeface="+mn-lt"/>
                <a:cs typeface="+mn-lt"/>
              </a:rPr>
              <a:t>flexibilidad</a:t>
            </a:r>
            <a:r>
              <a:rPr lang="en-US">
                <a:latin typeface="Amasis MT Pro Black"/>
                <a:ea typeface="+mn-lt"/>
                <a:cs typeface="+mn-lt"/>
              </a:rPr>
              <a:t> y la </a:t>
            </a:r>
            <a:r>
              <a:rPr lang="en-US" err="1">
                <a:latin typeface="Amasis MT Pro Black"/>
                <a:ea typeface="+mn-lt"/>
                <a:cs typeface="+mn-lt"/>
              </a:rPr>
              <a:t>reutilización</a:t>
            </a:r>
            <a:r>
              <a:rPr lang="en-US">
                <a:latin typeface="Amasis MT Pro Black"/>
                <a:ea typeface="+mn-lt"/>
                <a:cs typeface="+mn-lt"/>
              </a:rPr>
              <a:t> del </a:t>
            </a:r>
            <a:r>
              <a:rPr lang="en-US" err="1">
                <a:latin typeface="Amasis MT Pro Black"/>
                <a:ea typeface="+mn-lt"/>
                <a:cs typeface="+mn-lt"/>
              </a:rPr>
              <a:t>código</a:t>
            </a:r>
            <a:r>
              <a:rPr lang="en-US">
                <a:latin typeface="Amasis MT Pro Black"/>
                <a:ea typeface="+mn-lt"/>
                <a:cs typeface="+mn-lt"/>
              </a:rPr>
              <a:t> </a:t>
            </a:r>
            <a:r>
              <a:rPr lang="en-US" err="1">
                <a:latin typeface="Amasis MT Pro Black"/>
                <a:ea typeface="+mn-lt"/>
                <a:cs typeface="+mn-lt"/>
              </a:rPr>
              <a:t>existente</a:t>
            </a:r>
            <a:r>
              <a:rPr lang="en-US">
                <a:latin typeface="Amasis MT Pro Black"/>
                <a:ea typeface="+mn-lt"/>
                <a:cs typeface="+mn-lt"/>
              </a:rPr>
              <a:t>.</a:t>
            </a:r>
            <a:endParaRPr lang="en-US">
              <a:latin typeface="Amasis MT Pro Black"/>
              <a:cs typeface="Calibri" panose="020F0502020204030204"/>
            </a:endParaRP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8FD9A7-CEFE-665E-38B4-37F567C6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4" y="3733335"/>
            <a:ext cx="1677329" cy="1194109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D9D47C9-145E-2A0E-9C11-F96ABE84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006" y="3733335"/>
            <a:ext cx="1677329" cy="1194109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4136924-70FD-FE95-9D9F-77059B24B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689" y="3733335"/>
            <a:ext cx="1677329" cy="1194109"/>
          </a:xfrm>
          <a:prstGeom prst="rect">
            <a:avLst/>
          </a:prstGeom>
        </p:spPr>
      </p:pic>
      <p:pic>
        <p:nvPicPr>
          <p:cNvPr id="7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CA1C8915-BCAA-E648-9E5F-290AC1E26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640" y="3733335"/>
            <a:ext cx="1677329" cy="1194109"/>
          </a:xfrm>
          <a:prstGeom prst="rect">
            <a:avLst/>
          </a:prstGeom>
        </p:spPr>
      </p:pic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1FD8337-D667-ECD0-38C0-26CE33F23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688" y="3733335"/>
            <a:ext cx="1677329" cy="1194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5D874-0D4F-054F-CF8F-8ACFB2ED13AE}"/>
              </a:ext>
            </a:extLst>
          </p:cNvPr>
          <p:cNvSpPr txBox="1"/>
          <p:nvPr/>
        </p:nvSpPr>
        <p:spPr>
          <a:xfrm>
            <a:off x="901390" y="5008756"/>
            <a:ext cx="1644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masis MT Pro Black"/>
                <a:cs typeface="Calibri"/>
              </a:rPr>
              <a:t>Factory</a:t>
            </a:r>
            <a:endParaRPr lang="en-US">
              <a:latin typeface="Amasis MT Pro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B620B-39E7-9D97-CB22-F2EBB5E37A24}"/>
              </a:ext>
            </a:extLst>
          </p:cNvPr>
          <p:cNvSpPr txBox="1"/>
          <p:nvPr/>
        </p:nvSpPr>
        <p:spPr>
          <a:xfrm>
            <a:off x="9692268" y="5008756"/>
            <a:ext cx="1644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masis MT Pro Black"/>
                <a:cs typeface="Calibri"/>
              </a:rPr>
              <a:t>Abstract</a:t>
            </a:r>
            <a:endParaRPr lang="en-US">
              <a:latin typeface="Amasis MT Pro Blac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5BF7B-05E2-FCFC-713B-D82F67FFA6E1}"/>
              </a:ext>
            </a:extLst>
          </p:cNvPr>
          <p:cNvSpPr txBox="1"/>
          <p:nvPr/>
        </p:nvSpPr>
        <p:spPr>
          <a:xfrm>
            <a:off x="7489902" y="5008756"/>
            <a:ext cx="1644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masis MT Pro Black"/>
                <a:cs typeface="Calibri"/>
              </a:rPr>
              <a:t>Prototype</a:t>
            </a:r>
            <a:endParaRPr lang="en-US">
              <a:latin typeface="Amasis MT Pro Black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21841-461C-2B26-8EE2-AD68A856E327}"/>
              </a:ext>
            </a:extLst>
          </p:cNvPr>
          <p:cNvSpPr txBox="1"/>
          <p:nvPr/>
        </p:nvSpPr>
        <p:spPr>
          <a:xfrm>
            <a:off x="5278243" y="5008755"/>
            <a:ext cx="1644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masis MT Pro Black"/>
                <a:cs typeface="Calibri"/>
              </a:rPr>
              <a:t>Builder</a:t>
            </a:r>
            <a:endParaRPr lang="en-US">
              <a:latin typeface="Amasis MT Pro Blac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0B721-D28E-9799-9BB4-24E31DDB9AA2}"/>
              </a:ext>
            </a:extLst>
          </p:cNvPr>
          <p:cNvSpPr txBox="1"/>
          <p:nvPr/>
        </p:nvSpPr>
        <p:spPr>
          <a:xfrm>
            <a:off x="2964365" y="5008755"/>
            <a:ext cx="1644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masis MT Pro Black"/>
                <a:cs typeface="Calibri"/>
              </a:rPr>
              <a:t>Singleton</a:t>
            </a:r>
            <a:endParaRPr lang="en-US">
              <a:latin typeface="Amasis MT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167560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86FF-37CB-5654-7E0C-5DBBBDD0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masis MT Pro Black"/>
                <a:cs typeface="Calibri Light"/>
              </a:rPr>
              <a:t>Factory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94E6F-E56D-8AD1-2F32-5AF26584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19" y="186992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CO">
                <a:latin typeface="Amasis MT Pro Black"/>
                <a:ea typeface="+mn-lt"/>
                <a:cs typeface="+mn-lt"/>
              </a:rPr>
              <a:t>Factory </a:t>
            </a:r>
            <a:r>
              <a:rPr lang="es-CO" err="1">
                <a:latin typeface="Amasis MT Pro Black"/>
                <a:ea typeface="+mn-lt"/>
                <a:cs typeface="+mn-lt"/>
              </a:rPr>
              <a:t>Method</a:t>
            </a:r>
            <a:r>
              <a:rPr lang="es-CO">
                <a:latin typeface="Amasis MT Pro Black"/>
                <a:ea typeface="+mn-lt"/>
                <a:cs typeface="+mn-lt"/>
              </a:rPr>
              <a:t> es un patrón de diseño creacional que proporciona una interfaz para crear objetos en una superclase, mientras permite a las subclases alterar el tipo de objetos que se crearán.</a:t>
            </a:r>
          </a:p>
          <a:p>
            <a:pPr marL="0" indent="0" algn="just">
              <a:buNone/>
            </a:pPr>
            <a:endParaRPr lang="es-CO">
              <a:latin typeface="Amasis MT Pro Black"/>
              <a:ea typeface="+mn-lt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s-CO">
                <a:latin typeface="Amasis MT Pro Black"/>
                <a:ea typeface="+mn-lt"/>
                <a:cs typeface="Calibri" panose="020F0502020204030204"/>
              </a:rPr>
              <a:t>El método sugiere reemplazar llamadas directas de construcción de objetos con llamadas de un </a:t>
            </a:r>
            <a:r>
              <a:rPr lang="es-CO" i="1" err="1">
                <a:latin typeface="Amasis MT Pro Black"/>
                <a:ea typeface="+mn-lt"/>
                <a:cs typeface="Calibri" panose="020F0502020204030204"/>
              </a:rPr>
              <a:t>factory</a:t>
            </a:r>
            <a:r>
              <a:rPr lang="es-CO" i="1">
                <a:latin typeface="Amasis MT Pro Black"/>
                <a:ea typeface="+mn-lt"/>
                <a:cs typeface="Calibri" panose="020F0502020204030204"/>
              </a:rPr>
              <a:t> </a:t>
            </a:r>
            <a:r>
              <a:rPr lang="es-CO" i="1" err="1">
                <a:latin typeface="Amasis MT Pro Black"/>
                <a:ea typeface="+mn-lt"/>
                <a:cs typeface="Calibri" panose="020F0502020204030204"/>
              </a:rPr>
              <a:t>method</a:t>
            </a:r>
            <a:r>
              <a:rPr lang="es-CO" i="1">
                <a:latin typeface="Amasis MT Pro Black"/>
                <a:ea typeface="+mn-lt"/>
                <a:cs typeface="Calibri" panose="020F0502020204030204"/>
              </a:rPr>
              <a:t>. </a:t>
            </a:r>
            <a:endParaRPr lang="es-CO">
              <a:latin typeface="Amasis MT Pro Black"/>
              <a:ea typeface="+mn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008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45EB-4957-DCD8-B4E2-B4D21895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Amasis MT Pro Black"/>
              </a:rPr>
              <a:t>Problema</a:t>
            </a:r>
            <a:endParaRPr lang="en-US">
              <a:latin typeface="Amasis MT Pro Black"/>
            </a:endParaRPr>
          </a:p>
        </p:txBody>
      </p:sp>
      <p:pic>
        <p:nvPicPr>
          <p:cNvPr id="1026" name="Picture 2" descr="Añadir una nueva clase de transporte al programa provoca un problema">
            <a:extLst>
              <a:ext uri="{FF2B5EF4-FFF2-40B4-BE49-F238E27FC236}">
                <a16:creationId xmlns:a16="http://schemas.microsoft.com/office/drawing/2014/main" id="{E0F71917-232D-87ED-4B92-B15A31BAA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690688"/>
            <a:ext cx="97155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079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45EB-4957-DCD8-B4E2-B4D21895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Amasis MT Pro Black"/>
              </a:rPr>
              <a:t>Solución</a:t>
            </a:r>
            <a:endParaRPr lang="en-US">
              <a:latin typeface="Amasis MT Pro Black"/>
            </a:endParaRPr>
          </a:p>
        </p:txBody>
      </p:sp>
      <p:pic>
        <p:nvPicPr>
          <p:cNvPr id="2050" name="Picture 2" descr="La estructura de las clases creadoras">
            <a:extLst>
              <a:ext uri="{FF2B5EF4-FFF2-40B4-BE49-F238E27FC236}">
                <a16:creationId xmlns:a16="http://schemas.microsoft.com/office/drawing/2014/main" id="{EF5F7E28-50E6-4B28-FC82-2D442F4D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1" y="2000250"/>
            <a:ext cx="6408561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 estructura de la jerarquía de productos">
            <a:extLst>
              <a:ext uri="{FF2B5EF4-FFF2-40B4-BE49-F238E27FC236}">
                <a16:creationId xmlns:a16="http://schemas.microsoft.com/office/drawing/2014/main" id="{9F6678E0-8660-9104-2B58-C6C89283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617" y="1866900"/>
            <a:ext cx="5731383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0C4F6-07DB-26F6-72DE-C5977552FABF}"/>
              </a:ext>
            </a:extLst>
          </p:cNvPr>
          <p:cNvSpPr txBox="1"/>
          <p:nvPr/>
        </p:nvSpPr>
        <p:spPr>
          <a:xfrm>
            <a:off x="2814203" y="5108863"/>
            <a:ext cx="1073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masis MT Pro Black"/>
                <a:cs typeface="Calibri"/>
              </a:rPr>
              <a:t>Creator</a:t>
            </a:r>
            <a:endParaRPr lang="en-US">
              <a:latin typeface="Amasis MT Pro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0821A-B99D-0144-406F-C0D107BCFE0B}"/>
              </a:ext>
            </a:extLst>
          </p:cNvPr>
          <p:cNvSpPr txBox="1"/>
          <p:nvPr/>
        </p:nvSpPr>
        <p:spPr>
          <a:xfrm>
            <a:off x="8650429" y="5108862"/>
            <a:ext cx="11776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masis MT Pro Black"/>
                <a:cs typeface="Calibri"/>
              </a:rPr>
              <a:t>Product</a:t>
            </a:r>
            <a:endParaRPr lang="en-US">
              <a:latin typeface="Amasis MT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33763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45EB-4957-DCD8-B4E2-B4D21895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Amasis MT Pro Black"/>
              </a:rPr>
              <a:t>Solución</a:t>
            </a:r>
            <a:endParaRPr lang="en-US">
              <a:latin typeface="Amasis MT Pro Black"/>
            </a:endParaRPr>
          </a:p>
        </p:txBody>
      </p:sp>
      <p:pic>
        <p:nvPicPr>
          <p:cNvPr id="3074" name="Picture 2" descr="La estructura del código tras aplicar el patrón Factory Method">
            <a:extLst>
              <a:ext uri="{FF2B5EF4-FFF2-40B4-BE49-F238E27FC236}">
                <a16:creationId xmlns:a16="http://schemas.microsoft.com/office/drawing/2014/main" id="{252794C2-1DE7-E518-0EF8-6DF2857B5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690688"/>
            <a:ext cx="8305800" cy="454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8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45EB-4957-DCD8-B4E2-B4D21895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Amasis MT Pro Black"/>
              </a:rPr>
              <a:t>Elementos</a:t>
            </a:r>
            <a:r>
              <a:rPr lang="en-US">
                <a:latin typeface="Amasis MT Pro Black"/>
              </a:rPr>
              <a:t> del Factory method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50457E-2E47-4900-98C6-AC1BE218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855480" y="1527555"/>
            <a:ext cx="8481040" cy="488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61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1141-AF0F-D876-9794-C2990BA4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Amasis MT Pro Black"/>
                <a:ea typeface="Calibri Light"/>
                <a:cs typeface="Calibri Light"/>
              </a:rPr>
              <a:t>Pseudocódigo</a:t>
            </a:r>
            <a:r>
              <a:rPr lang="en-US">
                <a:latin typeface="Amasis MT Pro Black"/>
                <a:ea typeface="Calibri Light"/>
                <a:cs typeface="Calibri Light"/>
              </a:rPr>
              <a:t> </a:t>
            </a:r>
            <a:endParaRPr lang="en-US">
              <a:latin typeface="Amasis MT Pro Black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BDB5CD-4521-2A8D-78F0-7542B41C7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51578" y="1562347"/>
            <a:ext cx="7888844" cy="4930528"/>
          </a:xfrm>
        </p:spPr>
      </p:pic>
    </p:spTree>
    <p:extLst>
      <p:ext uri="{BB962C8B-B14F-4D97-AF65-F5344CB8AC3E}">
        <p14:creationId xmlns:p14="http://schemas.microsoft.com/office/powerpoint/2010/main" val="176435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45EB-4957-DCD8-B4E2-B4D21895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latin typeface="Amasis MT Pro Black"/>
              </a:rPr>
              <a:t>Aplicabilidad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E91BD1-4760-0E94-C6BE-1716E98B1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85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 algn="just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err="1">
                <a:ea typeface="+mn-lt"/>
                <a:cs typeface="+mn-lt"/>
              </a:rPr>
              <a:t>Cuando</a:t>
            </a:r>
            <a:r>
              <a:rPr lang="en-US">
                <a:ea typeface="+mn-lt"/>
                <a:cs typeface="+mn-lt"/>
              </a:rPr>
              <a:t> no </a:t>
            </a:r>
            <a:r>
              <a:rPr lang="en-US" err="1">
                <a:ea typeface="+mn-lt"/>
                <a:cs typeface="+mn-lt"/>
              </a:rPr>
              <a:t>conozcas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antemano</a:t>
            </a:r>
            <a:r>
              <a:rPr lang="en-US">
                <a:ea typeface="+mn-lt"/>
                <a:cs typeface="+mn-lt"/>
              </a:rPr>
              <a:t> las </a:t>
            </a:r>
            <a:r>
              <a:rPr lang="en-US" err="1">
                <a:ea typeface="+mn-lt"/>
                <a:cs typeface="+mn-lt"/>
              </a:rPr>
              <a:t>dependencias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tipos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exactos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objetos</a:t>
            </a:r>
            <a:r>
              <a:rPr lang="en-US">
                <a:ea typeface="+mn-lt"/>
                <a:cs typeface="+mn-lt"/>
              </a:rPr>
              <a:t> con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deba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funcionar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código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>
              <a:ea typeface="+mn-lt"/>
              <a:cs typeface="+mn-lt"/>
            </a:endParaRPr>
          </a:p>
          <a:p>
            <a:pPr marL="514350" indent="-514350" algn="just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err="1">
                <a:ea typeface="+mn-lt"/>
                <a:cs typeface="+mn-lt"/>
              </a:rPr>
              <a:t>Cuando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quieras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ofrecer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usuarios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tu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biblioteca</a:t>
            </a:r>
            <a:r>
              <a:rPr lang="en-US">
                <a:ea typeface="+mn-lt"/>
                <a:cs typeface="+mn-lt"/>
              </a:rPr>
              <a:t> o framework,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forma de extender sus </a:t>
            </a:r>
            <a:r>
              <a:rPr lang="en-US" err="1">
                <a:ea typeface="+mn-lt"/>
                <a:cs typeface="+mn-lt"/>
              </a:rPr>
              <a:t>componentes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internos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>
              <a:ea typeface="+mn-lt"/>
              <a:cs typeface="+mn-lt"/>
            </a:endParaRPr>
          </a:p>
          <a:p>
            <a:pPr marL="514350" indent="-514350" algn="just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err="1">
                <a:ea typeface="+mn-lt"/>
                <a:cs typeface="+mn-lt"/>
              </a:rPr>
              <a:t>Cuando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quieras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ahorrar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recursos</a:t>
            </a:r>
            <a:r>
              <a:rPr lang="en-US">
                <a:ea typeface="+mn-lt"/>
                <a:cs typeface="+mn-lt"/>
              </a:rPr>
              <a:t> del </a:t>
            </a:r>
            <a:r>
              <a:rPr lang="en-US" err="1">
                <a:ea typeface="+mn-lt"/>
                <a:cs typeface="+mn-lt"/>
              </a:rPr>
              <a:t>sistema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mediante</a:t>
            </a:r>
            <a:r>
              <a:rPr lang="en-US">
                <a:ea typeface="+mn-lt"/>
                <a:cs typeface="+mn-lt"/>
              </a:rPr>
              <a:t> la </a:t>
            </a:r>
            <a:r>
              <a:rPr lang="en-US" err="1">
                <a:ea typeface="+mn-lt"/>
                <a:cs typeface="+mn-lt"/>
              </a:rPr>
              <a:t>reutilización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objetos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existentes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lugar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reconstruirlos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vez</a:t>
            </a:r>
            <a:r>
              <a:rPr lang="en-US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5525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03780C3AFA248862D56524A9D3724" ma:contentTypeVersion="12" ma:contentTypeDescription="Create a new document." ma:contentTypeScope="" ma:versionID="dca50696fac4a9265bb2ee6d6f261640">
  <xsd:schema xmlns:xsd="http://www.w3.org/2001/XMLSchema" xmlns:xs="http://www.w3.org/2001/XMLSchema" xmlns:p="http://schemas.microsoft.com/office/2006/metadata/properties" xmlns:ns3="f0a2d955-97b4-428f-86d8-72f85fba081b" xmlns:ns4="74c19034-b1f5-4ead-9af7-87344b43333e" targetNamespace="http://schemas.microsoft.com/office/2006/metadata/properties" ma:root="true" ma:fieldsID="a0e6ce516299bdb4d4c187e2bbcbab27" ns3:_="" ns4:_="">
    <xsd:import namespace="f0a2d955-97b4-428f-86d8-72f85fba081b"/>
    <xsd:import namespace="74c19034-b1f5-4ead-9af7-87344b4333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a2d955-97b4-428f-86d8-72f85fba08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19034-b1f5-4ead-9af7-87344b43333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10D1DB-BB8D-42F7-A5EA-9E354E9EB5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09C80E-DD7E-4450-AAA6-A85E697404A3}">
  <ds:schemaRefs>
    <ds:schemaRef ds:uri="74c19034-b1f5-4ead-9af7-87344b43333e"/>
    <ds:schemaRef ds:uri="f0a2d955-97b4-428f-86d8-72f85fba08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DDDE03D-91FC-49D5-96EE-EE6FD55B7319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f0a2d955-97b4-428f-86d8-72f85fba081b"/>
    <ds:schemaRef ds:uri="http://purl.org/dc/dcmitype/"/>
    <ds:schemaRef ds:uri="74c19034-b1f5-4ead-9af7-87344b43333e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348</Words>
  <Application>Microsoft Office PowerPoint</Application>
  <PresentationFormat>Widescreen</PresentationFormat>
  <Paragraphs>45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Amasis MT Pro Black</vt:lpstr>
      <vt:lpstr>Arial</vt:lpstr>
      <vt:lpstr>Calibri</vt:lpstr>
      <vt:lpstr>Calibri Light</vt:lpstr>
      <vt:lpstr>Tema de Office</vt:lpstr>
      <vt:lpstr>Patrón de Diseño: Factory</vt:lpstr>
      <vt:lpstr>Patrones creacionales</vt:lpstr>
      <vt:lpstr>Factory method</vt:lpstr>
      <vt:lpstr>Problema</vt:lpstr>
      <vt:lpstr>Solución</vt:lpstr>
      <vt:lpstr>Solución</vt:lpstr>
      <vt:lpstr>Elementos del Factory method</vt:lpstr>
      <vt:lpstr>Pseudocódigo </vt:lpstr>
      <vt:lpstr>Aplicabilidad</vt:lpstr>
      <vt:lpstr>Pasos para implementación</vt:lpstr>
      <vt:lpstr>Ventajas y desventajas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YESID GUALDRON</cp:lastModifiedBy>
  <cp:revision>2</cp:revision>
  <dcterms:created xsi:type="dcterms:W3CDTF">2019-03-06T15:22:16Z</dcterms:created>
  <dcterms:modified xsi:type="dcterms:W3CDTF">2022-08-02T14:13:11Z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0x010100C7603780C3AFA248862D56524A9D3724</vt:lpwstr>
  </property>
</Properties>
</file>